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1" r:id="rId1"/>
  </p:sldMasterIdLst>
  <p:notesMasterIdLst>
    <p:notesMasterId r:id="rId43"/>
  </p:notesMasterIdLst>
  <p:sldIdLst>
    <p:sldId id="256" r:id="rId2"/>
    <p:sldId id="269" r:id="rId3"/>
    <p:sldId id="271" r:id="rId4"/>
    <p:sldId id="264" r:id="rId5"/>
    <p:sldId id="275" r:id="rId6"/>
    <p:sldId id="278" r:id="rId7"/>
    <p:sldId id="289" r:id="rId8"/>
    <p:sldId id="286" r:id="rId9"/>
    <p:sldId id="305" r:id="rId10"/>
    <p:sldId id="293" r:id="rId11"/>
    <p:sldId id="291" r:id="rId12"/>
    <p:sldId id="298" r:id="rId13"/>
    <p:sldId id="299" r:id="rId14"/>
    <p:sldId id="301" r:id="rId15"/>
    <p:sldId id="340" r:id="rId16"/>
    <p:sldId id="338" r:id="rId17"/>
    <p:sldId id="303" r:id="rId18"/>
    <p:sldId id="304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27" r:id="rId30"/>
    <p:sldId id="328" r:id="rId31"/>
    <p:sldId id="318" r:id="rId32"/>
    <p:sldId id="319" r:id="rId33"/>
    <p:sldId id="320" r:id="rId34"/>
    <p:sldId id="330" r:id="rId35"/>
    <p:sldId id="334" r:id="rId36"/>
    <p:sldId id="322" r:id="rId37"/>
    <p:sldId id="332" r:id="rId38"/>
    <p:sldId id="333" r:id="rId39"/>
    <p:sldId id="326" r:id="rId40"/>
    <p:sldId id="341" r:id="rId41"/>
    <p:sldId id="325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102"/>
    <p:restoredTop sz="86522"/>
  </p:normalViewPr>
  <p:slideViewPr>
    <p:cSldViewPr snapToGrid="0" snapToObjects="1">
      <p:cViewPr varScale="1">
        <p:scale>
          <a:sx n="116" d="100"/>
          <a:sy n="116" d="100"/>
        </p:scale>
        <p:origin x="216" y="3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77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376BF6-042D-104D-AD4D-4C86DF07D85F}" type="datetimeFigureOut">
              <a:rPr lang="en-US" smtClean="0"/>
              <a:t>2/15/21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EF27C3-820A-E546-A8A5-7EC8E6D2D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113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468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438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084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325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079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86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998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394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813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04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5947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7147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91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4519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8477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671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9763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2677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649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9686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0075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8163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14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8824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9820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1716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8724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F27C3-820A-E546-A8A5-7EC8E6D2DADD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987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4A243-9229-C941-B8DB-2EE337077A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108FBD-450E-BD45-BAE3-353FFE865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F2332-1E94-4F4F-848F-FE56DE3F3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B1A76-E5D1-A546-84D9-F7AD54810B3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AEDAA-825B-AD4E-BF12-53FD98C1F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3D008-94A7-7541-9129-778FF404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1F62-EF88-2545-8590-89BB5C3A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13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E29F0-94F2-EF43-9797-B18EBA462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97F1C-D864-1D46-ACE8-F978098B9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0C8AD-8FA8-D846-9DDA-9BC46699F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B1A76-E5D1-A546-84D9-F7AD54810B3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69EEDF-E05A-F345-8E7C-3F25EDB14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D9D44-9BAB-4342-8027-08CA6A331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1F62-EF88-2545-8590-89BB5C3A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007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58C13-DE88-DA48-9E6B-577FE05C7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26748A-E8C2-1847-889C-4177FEBD7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EC4BB-DDB5-F74C-B165-5ACFC9206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B1A76-E5D1-A546-84D9-F7AD54810B3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97A15-3581-1A4D-B01A-E5D1B568F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3E05D-46DA-034A-B50C-FE70D81D4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1F62-EF88-2545-8590-89BB5C3A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092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3F768-ED1E-7343-A095-50FB67EBA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F5CD7-5D2B-5842-A311-035E9B637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C93397-9D2A-014A-B673-B523142D8A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9C0BB5-A509-8F42-A6F5-3BC266EB7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B1A76-E5D1-A546-84D9-F7AD54810B3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1F5A4D-C69C-F64A-80BF-99645E6DB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C118E1-2EDA-B943-877E-F3B73CC33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1F62-EF88-2545-8590-89BB5C3A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150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E21E2-C4A3-E340-AD3D-43B569A9D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89A0D1-7F84-D549-81EA-467A639F0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28AE02-CCD8-C14A-9E67-FFFC678F6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D54AAB-FCA3-1D44-A79F-DE4F1930EA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AE3FE4-6820-BC4B-BA63-C6C05FC4D2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A7C4E6-714B-9448-86CB-C3801F314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B1A76-E5D1-A546-84D9-F7AD54810B3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AF33A6-9CF9-614C-9257-9F7511E6B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3D708E-202E-AA4D-8273-6AED719A5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1F62-EF88-2545-8590-89BB5C3A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061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CA8AC-1ADD-4E4E-91D4-58E44EDFE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262819-194B-5348-B34A-6281C5FF9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B1A76-E5D1-A546-84D9-F7AD54810B3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61983F-4526-D747-9D0F-206269325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8A2C0E-BCDA-3441-B2FB-51A138E3F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1F62-EF88-2545-8590-89BB5C3A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79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CC737A-02FB-E041-865C-61CE1CCC3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B1A76-E5D1-A546-84D9-F7AD54810B3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A2791D-E109-3D46-94D0-A2A5D5BF1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4F23B-BDC8-2442-A70C-45D7FF5AE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1F62-EF88-2545-8590-89BB5C3A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102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08D3B-C3A6-8F40-B9D6-93DB58A06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74802-3AE2-7A40-9C1B-5A4E38ACF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C7BFB-5E7A-C74B-958A-F3DE2BF3C2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51124C-B6D0-B949-A936-5980E50BC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B1A76-E5D1-A546-84D9-F7AD54810B3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53F6CE-2897-CC4E-948F-D782C3892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C7A2A3-2480-AC40-8A2A-2FFD29F51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1F62-EF88-2545-8590-89BB5C3A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125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A2E49-5288-7F45-BF49-85358BC95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3A1D28-FE41-9844-B1A5-C0DC81FA24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EB09F-0E73-2A43-9E91-92817075C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4C8AF8-028E-974C-A46D-DFBC96262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B1A76-E5D1-A546-84D9-F7AD54810B3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BB3D13-817F-4949-828F-1A6484FBA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6E0595-7BFE-0143-8DD1-62C1FA127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1F62-EF88-2545-8590-89BB5C3A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378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B65A5-CF9B-B04A-A074-5EB5C0083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E671CC-F915-134F-A5E6-DC2A52A68B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1847A-5EC7-6F4F-A597-77330A4AB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B1A76-E5D1-A546-84D9-F7AD54810B3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5458C-51D9-E842-8C67-778E050ED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816B89-4674-7B48-AB35-D322DC577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1F62-EF88-2545-8590-89BB5C3A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943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374819-CAAF-A34C-A3E3-16FC04F4BE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B35AE-4CE6-EB42-9C6A-3A896D85DF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73B4A6-C882-BA42-84AA-213D5B8E9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B1A76-E5D1-A546-84D9-F7AD54810B3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A79D0-03AD-FD41-847C-DBDE2DAD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A42B72-1E05-6F45-A040-3831B171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1F62-EF88-2545-8590-89BB5C3A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204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BDC6AA-225A-C149-9D84-E1049F926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B5A40-13A4-C34A-AAB7-2CD83A3B4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FAD04-A850-9C4B-AF80-653B9B8E95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B1A76-E5D1-A546-84D9-F7AD54810B31}" type="datetimeFigureOut">
              <a:rPr lang="en-US" smtClean="0"/>
              <a:t>2/15/21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4CB94-A960-324B-8E57-EB5AC9D438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77736-FD47-484A-9CB8-3193770175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D1F62-EF88-2545-8590-89BB5C3A5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845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paladin@sasktel.net" TargetMode="External"/><Relationship Id="rId4" Type="http://schemas.openxmlformats.org/officeDocument/2006/relationships/hyperlink" Target="http://www.paladincleanenerg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F48672-A8ED-2747-A1CD-0C71F6AF0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" y="0"/>
            <a:ext cx="12186656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9F38366-74ED-6044-9787-8F0F9CD91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4848" y="3942414"/>
            <a:ext cx="9144000" cy="1064301"/>
          </a:xfrm>
        </p:spPr>
        <p:txBody>
          <a:bodyPr>
            <a:noAutofit/>
          </a:bodyPr>
          <a:lstStyle/>
          <a:p>
            <a:r>
              <a:rPr lang="en-US" sz="4400" dirty="0">
                <a:latin typeface="Clearface Gothic LT 55 Roman" pitchFamily="2" charset="0"/>
              </a:rPr>
              <a:t>Presents</a:t>
            </a:r>
          </a:p>
        </p:txBody>
      </p:sp>
    </p:spTree>
    <p:extLst>
      <p:ext uri="{BB962C8B-B14F-4D97-AF65-F5344CB8AC3E}">
        <p14:creationId xmlns:p14="http://schemas.microsoft.com/office/powerpoint/2010/main" val="425841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D730B17-1480-8245-BAA2-517783059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" y="0"/>
            <a:ext cx="12186656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99DFB3A-0D8F-A448-8FC1-7644946154AD}"/>
              </a:ext>
            </a:extLst>
          </p:cNvPr>
          <p:cNvSpPr txBox="1"/>
          <p:nvPr/>
        </p:nvSpPr>
        <p:spPr>
          <a:xfrm>
            <a:off x="0" y="2648913"/>
            <a:ext cx="121893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Clearface Gothic LT 55 Roman" pitchFamily="2" charset="0"/>
              </a:rPr>
              <a:t>Clean Energy Today</a:t>
            </a:r>
            <a:br>
              <a:rPr lang="en-US" sz="8800" dirty="0">
                <a:latin typeface="Rocked ALT" pitchFamily="2" charset="0"/>
              </a:rPr>
            </a:br>
            <a:r>
              <a:rPr lang="en-US" sz="6600" dirty="0">
                <a:latin typeface="Rocked ALT" pitchFamily="2" charset="0"/>
              </a:rPr>
              <a:t>for a </a:t>
            </a:r>
            <a:r>
              <a:rPr lang="en-US" sz="6600" spc="-150" dirty="0">
                <a:latin typeface="Rocked ALT" pitchFamily="2" charset="0"/>
              </a:rPr>
              <a:t>Better</a:t>
            </a:r>
            <a:r>
              <a:rPr lang="en-US" sz="6600" dirty="0">
                <a:latin typeface="Rocked ALT" pitchFamily="2" charset="0"/>
              </a:rPr>
              <a:t> Tomorrow</a:t>
            </a:r>
          </a:p>
        </p:txBody>
      </p:sp>
    </p:spTree>
    <p:extLst>
      <p:ext uri="{BB962C8B-B14F-4D97-AF65-F5344CB8AC3E}">
        <p14:creationId xmlns:p14="http://schemas.microsoft.com/office/powerpoint/2010/main" val="284780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735AA7C-FAF3-0948-84A5-D5B85E7D0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99DFB3A-0D8F-A448-8FC1-7644946154AD}"/>
              </a:ext>
            </a:extLst>
          </p:cNvPr>
          <p:cNvSpPr txBox="1"/>
          <p:nvPr/>
        </p:nvSpPr>
        <p:spPr>
          <a:xfrm>
            <a:off x="982394" y="3429000"/>
            <a:ext cx="10227212" cy="230832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79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Clearface Gothic LT 55 Roman" pitchFamily="2" charset="0"/>
              </a:rPr>
              <a:t>An Innovative Solution</a:t>
            </a:r>
          </a:p>
          <a:p>
            <a:pPr algn="ctr"/>
            <a:r>
              <a:rPr lang="en-US" sz="7200" dirty="0">
                <a:solidFill>
                  <a:schemeClr val="bg1"/>
                </a:solidFill>
                <a:latin typeface="Clearface Gothic LT 55 Roman" pitchFamily="2" charset="0"/>
              </a:rPr>
              <a:t>to Our Energy Needs</a:t>
            </a:r>
          </a:p>
        </p:txBody>
      </p:sp>
    </p:spTree>
    <p:extLst>
      <p:ext uri="{BB962C8B-B14F-4D97-AF65-F5344CB8AC3E}">
        <p14:creationId xmlns:p14="http://schemas.microsoft.com/office/powerpoint/2010/main" val="1239724191"/>
      </p:ext>
    </p:extLst>
  </p:cSld>
  <p:clrMapOvr>
    <a:masterClrMapping/>
  </p:clrMapOvr>
  <p:transition spd="slow" advClick="0" advTm="5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3CA229-ADC3-E443-B3FD-61BC74F9EB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5944A9-94C5-2746-AD17-7DBFF76FB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37000"/>
                    </a:prstClr>
                  </a:outerShdw>
                </a:effectLst>
                <a:latin typeface="Clearface Gothic LT 55 Roman" pitchFamily="2" charset="0"/>
              </a:rPr>
              <a:t>Earth: Our Common Home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A1A3F-1437-FB4D-A60C-318B5E288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0660"/>
            <a:ext cx="10515600" cy="3786302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Planet of extraordinary beauty</a:t>
            </a:r>
          </a:p>
          <a:p>
            <a:pPr>
              <a:spcBef>
                <a:spcPts val="2200"/>
              </a:spcBef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Amazing natural resources</a:t>
            </a:r>
          </a:p>
          <a:p>
            <a:pPr>
              <a:spcBef>
                <a:spcPts val="2200"/>
              </a:spcBef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Huge potential of solar, tidal, wind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and geothermal energy</a:t>
            </a:r>
          </a:p>
        </p:txBody>
      </p:sp>
    </p:spTree>
    <p:extLst>
      <p:ext uri="{BB962C8B-B14F-4D97-AF65-F5344CB8AC3E}">
        <p14:creationId xmlns:p14="http://schemas.microsoft.com/office/powerpoint/2010/main" val="117747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4000">
        <p:pull/>
      </p:transition>
    </mc:Choice>
    <mc:Fallback xmlns="">
      <p:transition spd="slow" advClick="0" advTm="140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583809-A26D-EB49-B1B2-2D0BC7629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5944A9-94C5-2746-AD17-7DBFF76FB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37000"/>
                    </a:prstClr>
                  </a:outerShdw>
                </a:effectLst>
                <a:latin typeface="Clearface Gothic LT 55 Roman" pitchFamily="2" charset="0"/>
              </a:rPr>
              <a:t>The Down Side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963333"/>
            <a:ext cx="10288980" cy="3132667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Unsustainable dependence on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fossil fuels</a:t>
            </a:r>
            <a:br>
              <a:rPr lang="en-US" sz="4800" dirty="0">
                <a:solidFill>
                  <a:schemeClr val="bg1"/>
                </a:solidFill>
                <a:latin typeface="Clearface Gothic LT 55 Roman" pitchFamily="2" charset="0"/>
              </a:rPr>
            </a:br>
            <a:endParaRPr lang="en-US" sz="4800" dirty="0">
              <a:solidFill>
                <a:schemeClr val="bg1"/>
              </a:solidFill>
              <a:latin typeface="Clearface Gothic LT 55 Roman" pitchFamily="2" charset="0"/>
            </a:endParaRPr>
          </a:p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Depletion of resources</a:t>
            </a:r>
          </a:p>
        </p:txBody>
      </p:sp>
    </p:spTree>
    <p:extLst>
      <p:ext uri="{BB962C8B-B14F-4D97-AF65-F5344CB8AC3E}">
        <p14:creationId xmlns:p14="http://schemas.microsoft.com/office/powerpoint/2010/main" val="351186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cover/>
      </p:transition>
    </mc:Choice>
    <mc:Fallback xmlns="">
      <p:transition spd="slow" advClick="0" advTm="6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25E626-FC7A-D146-BB02-9B7F30445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Content Placeholder 9">
            <a:extLst>
              <a:ext uri="{FF2B5EF4-FFF2-40B4-BE49-F238E27FC236}">
                <a16:creationId xmlns:a16="http://schemas.microsoft.com/office/drawing/2014/main" id="{B10CF722-0604-8B45-98AF-340A3298EE55}"/>
              </a:ext>
            </a:extLst>
          </p:cNvPr>
          <p:cNvSpPr txBox="1">
            <a:spLocks/>
          </p:cNvSpPr>
          <p:nvPr/>
        </p:nvSpPr>
        <p:spPr>
          <a:xfrm>
            <a:off x="838198" y="3283027"/>
            <a:ext cx="10354939" cy="30512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Degradation by toxic waste causing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pollution &amp; disease</a:t>
            </a:r>
          </a:p>
          <a:p>
            <a:pPr>
              <a:spcBef>
                <a:spcPts val="2200"/>
              </a:spcBef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Increase in climate emergencies</a:t>
            </a:r>
          </a:p>
        </p:txBody>
      </p:sp>
    </p:spTree>
    <p:extLst>
      <p:ext uri="{BB962C8B-B14F-4D97-AF65-F5344CB8AC3E}">
        <p14:creationId xmlns:p14="http://schemas.microsoft.com/office/powerpoint/2010/main" val="375353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pull/>
      </p:transition>
    </mc:Choice>
    <mc:Fallback xmlns="">
      <p:transition spd="slow" advClick="0" advTm="80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0D3CD9-EBDE-B34C-8449-9DA166744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5944A9-94C5-2746-AD17-7DBFF76FB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37000"/>
                    </a:prstClr>
                  </a:outerShdw>
                </a:effectLst>
                <a:latin typeface="Clearface Gothic LT 55 Roman" pitchFamily="2" charset="0"/>
              </a:rPr>
              <a:t>The Result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56932"/>
            <a:ext cx="10325100" cy="375496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800" dirty="0">
                <a:solidFill>
                  <a:schemeClr val="bg1"/>
                </a:solidFill>
                <a:latin typeface="Clearface Gothic LT 55 Roman" pitchFamily="2" charset="0"/>
              </a:rPr>
              <a:t> Anxiety for the future</a:t>
            </a:r>
          </a:p>
          <a:p>
            <a:pPr>
              <a:lnSpc>
                <a:spcPct val="150000"/>
              </a:lnSpc>
            </a:pPr>
            <a:r>
              <a:rPr lang="en-US" sz="4800" dirty="0">
                <a:solidFill>
                  <a:schemeClr val="bg1"/>
                </a:solidFill>
                <a:latin typeface="Clearface Gothic LT 55 Roman" pitchFamily="2" charset="0"/>
              </a:rPr>
              <a:t> Feeling of powerlessness</a:t>
            </a:r>
          </a:p>
        </p:txBody>
      </p:sp>
    </p:spTree>
    <p:extLst>
      <p:ext uri="{BB962C8B-B14F-4D97-AF65-F5344CB8AC3E}">
        <p14:creationId xmlns:p14="http://schemas.microsoft.com/office/powerpoint/2010/main" val="359529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split orient="vert"/>
      </p:transition>
    </mc:Choice>
    <mc:Fallback xmlns=""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90B651-BD42-0243-AAB1-D8A933C57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895600"/>
            <a:ext cx="10591800" cy="3653362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Burning fossil fuels has become 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unacceptable</a:t>
            </a:r>
          </a:p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More and more demand for clean,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efficient, sustainable energy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endParaRPr lang="en-US" sz="4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831904"/>
      </p:ext>
    </p:extLst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D1F2D48-9765-D44C-9C34-2118E7203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" y="0"/>
            <a:ext cx="1218665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7BD014-53A2-7D46-AA33-59583A7999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0132" y="3273143"/>
            <a:ext cx="6861112" cy="31513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3B11C5-ED08-AF48-9869-ABC7E0308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55" y="1278082"/>
            <a:ext cx="10515600" cy="1048259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Rocked ALT" pitchFamily="2" charset="0"/>
              </a:rPr>
              <a:t>We all want</a:t>
            </a:r>
            <a:r>
              <a:rPr lang="en-US" sz="4800" spc="600" dirty="0">
                <a:latin typeface="Rocked ALT" pitchFamily="2" charset="0"/>
              </a:rPr>
              <a:t> </a:t>
            </a:r>
            <a:r>
              <a:rPr lang="en-US" sz="4800" dirty="0">
                <a:latin typeface="Rocked ALT" pitchFamily="2" charset="0"/>
              </a:rPr>
              <a:t>to make a difference.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EF3221-9E4C-974B-A442-A4BB5CB51AC5}"/>
              </a:ext>
            </a:extLst>
          </p:cNvPr>
          <p:cNvSpPr txBox="1"/>
          <p:nvPr/>
        </p:nvSpPr>
        <p:spPr>
          <a:xfrm>
            <a:off x="1704993" y="2552765"/>
            <a:ext cx="8480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Rocked ALT" pitchFamily="2" charset="0"/>
              </a:rPr>
              <a:t>We</a:t>
            </a:r>
            <a:r>
              <a:rPr lang="en-US" sz="4800" spc="-300" dirty="0">
                <a:latin typeface="Rocked ALT" pitchFamily="2" charset="0"/>
              </a:rPr>
              <a:t>  </a:t>
            </a:r>
            <a:r>
              <a:rPr lang="en-US" sz="4800" dirty="0">
                <a:latin typeface="Rocked ALT" pitchFamily="2" charset="0"/>
              </a:rPr>
              <a:t>jus</a:t>
            </a:r>
            <a:r>
              <a:rPr lang="en-US" sz="4800" spc="-300" dirty="0">
                <a:latin typeface="Rocked ALT" pitchFamily="2" charset="0"/>
              </a:rPr>
              <a:t>t  </a:t>
            </a:r>
            <a:r>
              <a:rPr lang="en-US" sz="4800" dirty="0">
                <a:latin typeface="Rocked ALT" pitchFamily="2" charset="0"/>
              </a:rPr>
              <a:t>don’t  know</a:t>
            </a:r>
            <a:r>
              <a:rPr lang="en-US" sz="4800" spc="-300" dirty="0">
                <a:latin typeface="Rocked ALT" pitchFamily="2" charset="0"/>
              </a:rPr>
              <a:t>  </a:t>
            </a:r>
            <a:r>
              <a:rPr lang="en-US" sz="4800" dirty="0">
                <a:latin typeface="Rocked ALT" pitchFamily="2" charset="0"/>
              </a:rPr>
              <a:t>how.</a:t>
            </a:r>
          </a:p>
        </p:txBody>
      </p:sp>
    </p:spTree>
    <p:extLst>
      <p:ext uri="{BB962C8B-B14F-4D97-AF65-F5344CB8AC3E}">
        <p14:creationId xmlns:p14="http://schemas.microsoft.com/office/powerpoint/2010/main" val="38864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00D775-5F32-CD46-9C9E-256F36198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5944A9-94C5-2746-AD17-7DBFF76FB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>
                <a:effectLst>
                  <a:outerShdw blurRad="50800" dist="38100" dir="2700000" algn="tl" rotWithShape="0">
                    <a:prstClr val="black">
                      <a:alpha val="37000"/>
                    </a:prstClr>
                  </a:outerShdw>
                </a:effectLst>
                <a:latin typeface="Clearface Gothic LT 55 Roman" pitchFamily="2" charset="0"/>
              </a:rPr>
              <a:t>Fossil Fuels …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515600" cy="352973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Constant and dependable electricity</a:t>
            </a:r>
          </a:p>
          <a:p>
            <a:pPr>
              <a:lnSpc>
                <a:spcPct val="150000"/>
              </a:lnSpc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Efficient and economical</a:t>
            </a:r>
          </a:p>
        </p:txBody>
      </p:sp>
    </p:spTree>
    <p:extLst>
      <p:ext uri="{BB962C8B-B14F-4D97-AF65-F5344CB8AC3E}">
        <p14:creationId xmlns:p14="http://schemas.microsoft.com/office/powerpoint/2010/main" val="263944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cover/>
      </p:transition>
    </mc:Choice>
    <mc:Fallback xmlns="">
      <p:transition spd="slow" advClick="0" advTm="1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8770A4-C5A4-CA49-848E-FBD9F1CC7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5944A9-94C5-2746-AD17-7DBFF76FB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>
                <a:effectLst>
                  <a:outerShdw blurRad="50800" dist="38100" dir="2700000" algn="tl" rotWithShape="0">
                    <a:prstClr val="black">
                      <a:alpha val="37000"/>
                    </a:prstClr>
                  </a:outerShdw>
                </a:effectLst>
                <a:latin typeface="Clearface Gothic LT 55 Roman" pitchFamily="2" charset="0"/>
              </a:rPr>
              <a:t>Fossil Fuels …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9"/>
            <a:ext cx="10325100" cy="4621212"/>
          </a:xfrm>
        </p:spPr>
        <p:txBody>
          <a:bodyPr>
            <a:noAutofit/>
          </a:bodyPr>
          <a:lstStyle/>
          <a:p>
            <a:pPr marL="0" indent="0">
              <a:buNone/>
            </a:pPr>
            <a:br>
              <a:rPr lang="en-US" sz="4800" dirty="0">
                <a:solidFill>
                  <a:schemeClr val="bg1"/>
                </a:solidFill>
                <a:latin typeface="Clearface Gothic LT 55 Roman" pitchFamily="2" charset="0"/>
              </a:rPr>
            </a:br>
            <a:r>
              <a:rPr lang="en-US" sz="4800" dirty="0">
                <a:latin typeface="Clearface Gothic LT 55 Roman" pitchFamily="2" charset="0"/>
              </a:rPr>
              <a:t>  But…</a:t>
            </a:r>
          </a:p>
          <a:p>
            <a:r>
              <a:rPr lang="en-US" sz="4800" dirty="0">
                <a:latin typeface="Clearface Gothic LT 55 Roman" pitchFamily="2" charset="0"/>
              </a:rPr>
              <a:t> Source of enormous pollution</a:t>
            </a:r>
          </a:p>
          <a:p>
            <a:pPr>
              <a:lnSpc>
                <a:spcPct val="150000"/>
              </a:lnSpc>
            </a:pPr>
            <a:r>
              <a:rPr lang="en-US" sz="4800" dirty="0">
                <a:latin typeface="Clearface Gothic LT 55 Roman" pitchFamily="2" charset="0"/>
              </a:rPr>
              <a:t> Millions of years to develop</a:t>
            </a:r>
          </a:p>
        </p:txBody>
      </p:sp>
    </p:spTree>
    <p:extLst>
      <p:ext uri="{BB962C8B-B14F-4D97-AF65-F5344CB8AC3E}">
        <p14:creationId xmlns:p14="http://schemas.microsoft.com/office/powerpoint/2010/main" val="216024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fad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8EB50A-0877-684B-A3FF-80259E67E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5944A9-94C5-2746-AD17-7DBFF76FB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37000"/>
                    </a:prstClr>
                  </a:outerShdw>
                </a:effectLst>
                <a:latin typeface="Clearface Gothic LT 55 Roman" pitchFamily="2" charset="0"/>
              </a:rPr>
              <a:t>The Perfect Solution?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24" y="2445745"/>
            <a:ext cx="10620375" cy="3767768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Use nature’s own non-polluting power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to generate electricity</a:t>
            </a:r>
          </a:p>
          <a:p>
            <a:pPr>
              <a:spcBef>
                <a:spcPts val="2200"/>
              </a:spcBef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Convert every watt into a storable form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for dependability</a:t>
            </a:r>
          </a:p>
        </p:txBody>
      </p:sp>
    </p:spTree>
    <p:extLst>
      <p:ext uri="{BB962C8B-B14F-4D97-AF65-F5344CB8AC3E}">
        <p14:creationId xmlns:p14="http://schemas.microsoft.com/office/powerpoint/2010/main" val="243459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4000">
        <p:cover/>
      </p:transition>
    </mc:Choice>
    <mc:Fallback xmlns="">
      <p:transition spd="slow" advClick="0" advTm="14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174327D-DA20-D14B-A9DB-BF7124D29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2451"/>
            <a:ext cx="12192000" cy="6783038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5944A9-94C5-2746-AD17-7DBFF76FB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>
                <a:effectLst>
                  <a:outerShdw blurRad="50800" dist="38100" dir="2700000" algn="tl" rotWithShape="0">
                    <a:prstClr val="black">
                      <a:alpha val="37000"/>
                    </a:prstClr>
                  </a:outerShdw>
                </a:effectLst>
                <a:latin typeface="Clearface Gothic LT 55 Roman" pitchFamily="2" charset="0"/>
              </a:rPr>
              <a:t>Our Concept: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8D8943-4336-BF41-B3FC-32AD2B467DB2}"/>
              </a:ext>
            </a:extLst>
          </p:cNvPr>
          <p:cNvSpPr txBox="1"/>
          <p:nvPr/>
        </p:nvSpPr>
        <p:spPr>
          <a:xfrm>
            <a:off x="1114425" y="2238375"/>
            <a:ext cx="98143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latin typeface="Rocked ALT" pitchFamily="2" charset="0"/>
              </a:rPr>
              <a:t>Innovation vs Invention</a:t>
            </a:r>
          </a:p>
        </p:txBody>
      </p:sp>
    </p:spTree>
    <p:extLst>
      <p:ext uri="{BB962C8B-B14F-4D97-AF65-F5344CB8AC3E}">
        <p14:creationId xmlns:p14="http://schemas.microsoft.com/office/powerpoint/2010/main" val="186812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over/>
      </p:transition>
    </mc:Choice>
    <mc:Fallback xmlns="">
      <p:transition spd="slow" advClick="0" advTm="2000">
        <p:cover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D2FD04-00B0-074D-8E96-A711F7B36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8C5024D0-91DA-0543-8798-397EEA799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24" y="2105154"/>
            <a:ext cx="10973893" cy="432869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Two decades of vision, research, refinement </a:t>
            </a:r>
          </a:p>
          <a:p>
            <a:pPr>
              <a:lnSpc>
                <a:spcPct val="150000"/>
              </a:lnSpc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Straightforward and logical</a:t>
            </a:r>
          </a:p>
          <a:p>
            <a:pPr>
              <a:lnSpc>
                <a:spcPct val="150000"/>
              </a:lnSpc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Adaptable to any location</a:t>
            </a:r>
          </a:p>
        </p:txBody>
      </p:sp>
    </p:spTree>
    <p:extLst>
      <p:ext uri="{BB962C8B-B14F-4D97-AF65-F5344CB8AC3E}">
        <p14:creationId xmlns:p14="http://schemas.microsoft.com/office/powerpoint/2010/main" val="216225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1000">
        <p:pull/>
      </p:transition>
    </mc:Choice>
    <mc:Fallback xmlns="">
      <p:transition spd="slow" advClick="0" advTm="110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D2FD04-00B0-074D-8E96-A711F7B36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8C5024D0-91DA-0543-8798-397EEA799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24" y="2895600"/>
            <a:ext cx="10973893" cy="324079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Unique fusion of existing technologies</a:t>
            </a:r>
          </a:p>
          <a:p>
            <a:pPr>
              <a:lnSpc>
                <a:spcPct val="150000"/>
              </a:lnSpc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More valuable than the sum of its parts</a:t>
            </a:r>
          </a:p>
          <a:p>
            <a:pPr marL="0" indent="0">
              <a:lnSpc>
                <a:spcPct val="150000"/>
              </a:lnSpc>
              <a:buNone/>
            </a:pPr>
            <a:endParaRPr lang="en-US" sz="4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801566"/>
      </p:ext>
    </p:extLst>
  </p:cSld>
  <p:clrMapOvr>
    <a:masterClrMapping/>
  </p:clrMapOvr>
  <p:transition spd="slow" advClick="0" advTm="9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7E06260-D7A0-DF4D-B026-3FA537941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" y="0"/>
            <a:ext cx="1217947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5944A9-94C5-2746-AD17-7DBFF76FB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>
                <a:effectLst>
                  <a:outerShdw blurRad="50800" dist="38100" dir="2700000" algn="tl" rotWithShape="0">
                    <a:prstClr val="black">
                      <a:alpha val="37000"/>
                    </a:prstClr>
                  </a:outerShdw>
                </a:effectLst>
                <a:latin typeface="Clearface Gothic LT 55 Roman" pitchFamily="2" charset="0"/>
              </a:rPr>
              <a:t>Hydrogen is the Key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25" y="3192905"/>
            <a:ext cx="10325100" cy="3398395"/>
          </a:xfrm>
        </p:spPr>
        <p:txBody>
          <a:bodyPr>
            <a:noAutofit/>
          </a:bodyPr>
          <a:lstStyle/>
          <a:p>
            <a:r>
              <a:rPr lang="en-US" sz="4800" dirty="0">
                <a:latin typeface="Clearface Gothic LT 55 Roman" pitchFamily="2" charset="0"/>
              </a:rPr>
              <a:t> Burns cleanly</a:t>
            </a:r>
          </a:p>
          <a:p>
            <a:r>
              <a:rPr lang="en-US" sz="4800" dirty="0">
                <a:latin typeface="Clearface Gothic LT 55 Roman" pitchFamily="2" charset="0"/>
              </a:rPr>
              <a:t> Produces only water </a:t>
            </a:r>
            <a:r>
              <a:rPr lang="en-US" sz="4800" dirty="0" err="1">
                <a:latin typeface="Clearface Gothic LT 55 Roman" pitchFamily="2" charset="0"/>
              </a:rPr>
              <a:t>vapour</a:t>
            </a:r>
            <a:endParaRPr lang="en-US" sz="4800" dirty="0">
              <a:latin typeface="Clearface Gothic LT 55 Roman" pitchFamily="2" charset="0"/>
            </a:endParaRPr>
          </a:p>
          <a:p>
            <a:r>
              <a:rPr lang="en-US" sz="4800" dirty="0">
                <a:latin typeface="Clearface Gothic LT 55 Roman" pitchFamily="2" charset="0"/>
              </a:rPr>
              <a:t> Burns hotter than gasoline</a:t>
            </a:r>
          </a:p>
        </p:txBody>
      </p:sp>
    </p:spTree>
    <p:extLst>
      <p:ext uri="{BB962C8B-B14F-4D97-AF65-F5344CB8AC3E}">
        <p14:creationId xmlns:p14="http://schemas.microsoft.com/office/powerpoint/2010/main" val="165964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pull/>
      </p:transition>
    </mc:Choice>
    <mc:Fallback xmlns="">
      <p:transition spd="slow" advClick="0" advTm="50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FA289B-4924-DE43-AC78-EF31395C3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25" y="4302177"/>
            <a:ext cx="10325100" cy="2289123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Most abundant element on Earth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 (oceans have an inexhaustible supply)</a:t>
            </a:r>
          </a:p>
        </p:txBody>
      </p:sp>
    </p:spTree>
    <p:extLst>
      <p:ext uri="{BB962C8B-B14F-4D97-AF65-F5344CB8AC3E}">
        <p14:creationId xmlns:p14="http://schemas.microsoft.com/office/powerpoint/2010/main" val="214990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pull/>
      </p:transition>
    </mc:Choice>
    <mc:Fallback xmlns="">
      <p:transition spd="slow" advClick="0" advTm="70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BAD95B-412D-8343-B087-2558B7E05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" y="0"/>
            <a:ext cx="1218665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3B11C5-ED08-AF48-9869-ABC7E0308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082" y="1161596"/>
            <a:ext cx="10515600" cy="2885748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5400" dirty="0">
                <a:latin typeface="Rocked ALT" pitchFamily="2" charset="0"/>
              </a:rPr>
              <a:t>Our process can power</a:t>
            </a:r>
            <a:br>
              <a:rPr lang="en-US" sz="5400" dirty="0">
                <a:latin typeface="Rocked ALT" pitchFamily="2" charset="0"/>
              </a:rPr>
            </a:br>
            <a:r>
              <a:rPr lang="en-US" sz="5400" spc="300" dirty="0">
                <a:latin typeface="Rocked ALT" pitchFamily="2" charset="0"/>
              </a:rPr>
              <a:t>anything</a:t>
            </a:r>
            <a:r>
              <a:rPr lang="en-US" sz="5400" dirty="0">
                <a:latin typeface="Rocked ALT" pitchFamily="2" charset="0"/>
              </a:rPr>
              <a:t> and </a:t>
            </a:r>
            <a:r>
              <a:rPr lang="en-US" sz="5400" spc="300" dirty="0">
                <a:latin typeface="Rocked ALT" pitchFamily="2" charset="0"/>
              </a:rPr>
              <a:t>everything</a:t>
            </a:r>
            <a:r>
              <a:rPr lang="en-US" sz="5400" dirty="0">
                <a:latin typeface="Rocked ALT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00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wipe/>
      </p:transition>
    </mc:Choice>
    <mc:Fallback xmlns="">
      <p:transition spd="slow" advClick="0" advTm="2000"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69E845E-0C66-5140-9FD2-7C9F496C8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5944A9-94C5-2746-AD17-7DBFF76FB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18371" cy="1325563"/>
          </a:xfrm>
        </p:spPr>
        <p:txBody>
          <a:bodyPr>
            <a:normAutofit/>
          </a:bodyPr>
          <a:lstStyle/>
          <a:p>
            <a:r>
              <a:rPr lang="en-US" sz="7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Hydrogen</a:t>
            </a:r>
            <a:r>
              <a:rPr lang="en-US" sz="7200" dirty="0">
                <a:effectLst>
                  <a:outerShdw blurRad="50800" dist="38100" dir="2700000" algn="tl" rotWithShape="0">
                    <a:prstClr val="black">
                      <a:alpha val="37000"/>
                    </a:prstClr>
                  </a:outerShdw>
                </a:effectLst>
                <a:latin typeface="Clearface Gothic LT 55 Roman" pitchFamily="2" charset="0"/>
              </a:rPr>
              <a:t> Fuel Cells in Vehicles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620" y="1870568"/>
            <a:ext cx="10726263" cy="4595819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Transportation sector already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transitioning to hydrogen</a:t>
            </a:r>
          </a:p>
          <a:p>
            <a:pPr>
              <a:spcBef>
                <a:spcPts val="2200"/>
              </a:spcBef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Refilling stations could produce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onsite hydrogen for retail sale</a:t>
            </a:r>
          </a:p>
          <a:p>
            <a:pPr>
              <a:spcBef>
                <a:spcPts val="2200"/>
              </a:spcBef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Or fuel commercial vehicle fleets</a:t>
            </a:r>
            <a:endParaRPr lang="en-US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655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4000">
        <p:cover/>
      </p:transition>
    </mc:Choice>
    <mc:Fallback xmlns="">
      <p:transition spd="slow" advClick="0" advTm="14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7345E2-C47C-F140-8FFC-52152E440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5944A9-94C5-2746-AD17-7DBFF76FB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333" y="365125"/>
            <a:ext cx="10918371" cy="1325563"/>
          </a:xfrm>
        </p:spPr>
        <p:txBody>
          <a:bodyPr>
            <a:normAutofit/>
          </a:bodyPr>
          <a:lstStyle/>
          <a:p>
            <a:r>
              <a:rPr lang="en-US" sz="7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Ag &amp; Industrial Operations</a:t>
            </a:r>
            <a:endParaRPr lang="en-US" sz="7200" dirty="0">
              <a:effectLst>
                <a:outerShdw blurRad="50800" dist="38100" dir="2700000" algn="tl" rotWithShape="0">
                  <a:prstClr val="black">
                    <a:alpha val="37000"/>
                  </a:prstClr>
                </a:outerShdw>
              </a:effectLst>
              <a:latin typeface="Clearface Gothic LT 55 Roman" pitchFamily="2" charset="0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635" y="2549521"/>
            <a:ext cx="11255380" cy="3834336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Hydrogen for fuel cell equipment &amp; machines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(used by New Holland &amp; Cat now)</a:t>
            </a:r>
          </a:p>
          <a:p>
            <a:pPr>
              <a:spcBef>
                <a:spcPts val="2200"/>
              </a:spcBef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Perfect for utility companies — refurbish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&amp; adapt existing sites</a:t>
            </a:r>
          </a:p>
          <a:p>
            <a:endParaRPr lang="en-US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428699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2B4F16-2540-FD44-8470-3865F740E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125"/>
            <a:ext cx="12192000" cy="64928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5944A9-94C5-2746-AD17-7DBFF76FB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333" y="365125"/>
            <a:ext cx="10918371" cy="1325563"/>
          </a:xfrm>
        </p:spPr>
        <p:txBody>
          <a:bodyPr>
            <a:normAutofit/>
          </a:bodyPr>
          <a:lstStyle/>
          <a:p>
            <a:r>
              <a:rPr lang="en-US" sz="7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Added Value</a:t>
            </a:r>
            <a:endParaRPr lang="en-US" sz="7200" dirty="0">
              <a:effectLst>
                <a:outerShdw blurRad="50800" dist="38100" dir="2700000" algn="tl" rotWithShape="0">
                  <a:prstClr val="black">
                    <a:alpha val="37000"/>
                  </a:prstClr>
                </a:outerShdw>
              </a:effectLst>
              <a:latin typeface="Clearface Gothic LT 55 Roman" pitchFamily="2" charset="0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33" y="2128601"/>
            <a:ext cx="11255380" cy="4257209"/>
          </a:xfrm>
        </p:spPr>
        <p:txBody>
          <a:bodyPr>
            <a:noAutofit/>
          </a:bodyPr>
          <a:lstStyle/>
          <a:p>
            <a:r>
              <a:rPr lang="en-US" sz="4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Creates electricity, heating, cooling </a:t>
            </a:r>
            <a:br>
              <a:rPr lang="en-US" sz="4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for any property needs</a:t>
            </a:r>
          </a:p>
          <a:p>
            <a:pPr>
              <a:spcBef>
                <a:spcPts val="1600"/>
              </a:spcBef>
            </a:pPr>
            <a:r>
              <a:rPr lang="en-US" sz="4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Scaled-down version for homeowners</a:t>
            </a:r>
          </a:p>
          <a:p>
            <a:pPr>
              <a:spcBef>
                <a:spcPts val="1600"/>
              </a:spcBef>
            </a:pPr>
            <a:r>
              <a:rPr lang="en-US" sz="4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Excess electricity fed back to grid </a:t>
            </a:r>
            <a:br>
              <a:rPr lang="en-US" sz="4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for income</a:t>
            </a:r>
          </a:p>
          <a:p>
            <a:endParaRPr lang="en-US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389360"/>
      </p:ext>
    </p:extLst>
  </p:cSld>
  <p:clrMapOvr>
    <a:masterClrMapping/>
  </p:clrMapOvr>
  <p:transition spd="slow" advClick="0" advTm="11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4A75A2-23B7-5943-8020-FCFC119C0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" y="0"/>
            <a:ext cx="1218665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3B11C5-ED08-AF48-9869-ABC7E0308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237" y="988103"/>
            <a:ext cx="10515600" cy="3044251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7200" dirty="0">
                <a:latin typeface="Rocked ALT" pitchFamily="2" charset="0"/>
              </a:rPr>
              <a:t>Everyone</a:t>
            </a:r>
            <a:br>
              <a:rPr lang="en-US" sz="7200" dirty="0">
                <a:latin typeface="Rocked ALT" pitchFamily="2" charset="0"/>
              </a:rPr>
            </a:br>
            <a:r>
              <a:rPr lang="en-US" sz="7200" dirty="0">
                <a:latin typeface="Rocked ALT" pitchFamily="2" charset="0"/>
              </a:rPr>
              <a:t>is a potential customer!</a:t>
            </a:r>
          </a:p>
        </p:txBody>
      </p:sp>
    </p:spTree>
    <p:extLst>
      <p:ext uri="{BB962C8B-B14F-4D97-AF65-F5344CB8AC3E}">
        <p14:creationId xmlns:p14="http://schemas.microsoft.com/office/powerpoint/2010/main" val="414502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pull/>
      </p:transition>
    </mc:Choice>
    <mc:Fallback xmlns="">
      <p:transition spd="slow" advClick="0" advTm="2000">
        <p:pull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AA80B50-4E99-9C48-985A-61DE1CD10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5944A9-94C5-2746-AD17-7DBFF76FB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333" y="365125"/>
            <a:ext cx="10918371" cy="1325563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The Process</a:t>
            </a:r>
            <a:endParaRPr lang="en-US" sz="7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37000"/>
                  </a:prstClr>
                </a:outerShdw>
              </a:effectLst>
              <a:latin typeface="Clearface Gothic LT 55 Roman" pitchFamily="2" charset="0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33" y="2055812"/>
            <a:ext cx="11255380" cy="4497387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Capture free energy from wind, solar,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wave motion, tides, etc.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endParaRPr lang="en-US" sz="4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Use that energy to extract hydrogen from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water via electrolysis</a:t>
            </a:r>
          </a:p>
          <a:p>
            <a:endParaRPr lang="en-US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68787"/>
      </p:ext>
    </p:extLst>
  </p:cSld>
  <p:clrMapOvr>
    <a:masterClrMapping/>
  </p:clrMapOvr>
  <p:transition spd="slow" advClick="0" advTm="10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5FF444-22F1-684F-BD93-CF94EA554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33" y="2055812"/>
            <a:ext cx="11255380" cy="4497387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Compress and store the output in pressure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vessels or underground caverns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endParaRPr lang="en-US" sz="4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Clean hydrogen &amp; oxygen then used to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produce electricity in many forms</a:t>
            </a:r>
          </a:p>
          <a:p>
            <a:endParaRPr lang="en-US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24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1000">
        <p:fade/>
      </p:transition>
    </mc:Choice>
    <mc:Fallback xmlns=""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46D9758-2EA7-3247-83B9-C08EC6273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5944A9-94C5-2746-AD17-7DBFF76FB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333" y="365125"/>
            <a:ext cx="10918371" cy="1325563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The Benefits</a:t>
            </a:r>
            <a:endParaRPr lang="en-US" sz="7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37000"/>
                  </a:prstClr>
                </a:outerShdw>
              </a:effectLst>
              <a:latin typeface="Clearface Gothic LT 55 Roman" pitchFamily="2" charset="0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33" y="2055812"/>
            <a:ext cx="11255380" cy="4497387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Zero emissions for a cleaner planet</a:t>
            </a:r>
          </a:p>
          <a:p>
            <a:pPr>
              <a:lnSpc>
                <a:spcPct val="100000"/>
              </a:lnSpc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Not inherently dangerous, and not as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costly as burning fossil fuels</a:t>
            </a:r>
          </a:p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With storage, utilities can deliver energy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whenever the system needs it</a:t>
            </a:r>
          </a:p>
          <a:p>
            <a:endParaRPr lang="en-US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286539"/>
      </p:ext>
    </p:extLst>
  </p:cSld>
  <p:clrMapOvr>
    <a:masterClrMapping/>
  </p:clrMapOvr>
  <p:transition spd="slow" advClick="0" advTm="15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944A9-94C5-2746-AD17-7DBFF76FB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333" y="365125"/>
            <a:ext cx="10918371" cy="1325563"/>
          </a:xfrm>
        </p:spPr>
        <p:txBody>
          <a:bodyPr>
            <a:normAutofit/>
          </a:bodyPr>
          <a:lstStyle/>
          <a:p>
            <a:r>
              <a:rPr lang="en-US" sz="7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The Benefits</a:t>
            </a:r>
            <a:endParaRPr lang="en-US" sz="7200" dirty="0">
              <a:effectLst>
                <a:outerShdw blurRad="50800" dist="38100" dir="2700000" algn="tl" rotWithShape="0">
                  <a:prstClr val="black">
                    <a:alpha val="37000"/>
                  </a:prstClr>
                </a:outerShdw>
              </a:effectLst>
              <a:latin typeface="Clearface Gothic LT 55 Rom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C395D5-A4AE-D14A-80D2-DF6460585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33" y="2055812"/>
            <a:ext cx="11255380" cy="4497387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Using abundant sea water produces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marketable by-product of sea salt</a:t>
            </a:r>
          </a:p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No longer at the mercy of volatile oil markets</a:t>
            </a:r>
          </a:p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Limited exposure to the shock of global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crises like coronavirus</a:t>
            </a:r>
          </a:p>
          <a:p>
            <a:endParaRPr lang="en-US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000">
        <p:pull/>
      </p:transition>
    </mc:Choice>
    <mc:Fallback xmlns="">
      <p:transition spd="slow" advClick="0" advTm="130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DA9746-5C9C-9D4C-BDB9-0E99A7F42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" y="0"/>
            <a:ext cx="1218665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3B11C5-ED08-AF48-9869-ABC7E0308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2" y="3099216"/>
            <a:ext cx="10040738" cy="2635635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ocked ALT" pitchFamily="2" charset="0"/>
              </a:rPr>
              <a:t>Would you </a:t>
            </a:r>
            <a:r>
              <a:rPr lang="en-US" sz="6000" spc="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ocked ALT" pitchFamily="2" charset="0"/>
              </a:rPr>
              <a:t>rather</a:t>
            </a:r>
            <a:r>
              <a:rPr lang="en-US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ocked ALT" pitchFamily="2" charset="0"/>
              </a:rPr>
              <a:t> lead </a:t>
            </a:r>
            <a:br>
              <a:rPr lang="en-US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ocked ALT" pitchFamily="2" charset="0"/>
              </a:rPr>
            </a:br>
            <a:r>
              <a:rPr lang="en-US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ocked ALT" pitchFamily="2" charset="0"/>
              </a:rPr>
              <a:t>or be le</a:t>
            </a:r>
            <a:r>
              <a:rPr lang="en-US" sz="6000" spc="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ocked ALT" pitchFamily="2" charset="0"/>
              </a:rPr>
              <a:t>ft </a:t>
            </a:r>
            <a:r>
              <a:rPr lang="en-US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ocked ALT" pitchFamily="2" charset="0"/>
              </a:rPr>
              <a:t>behind</a:t>
            </a:r>
            <a:r>
              <a:rPr lang="en-US" sz="6000" spc="-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ocked ALT" pitchFamily="2" charset="0"/>
              </a:rPr>
              <a:t> </a:t>
            </a:r>
            <a:r>
              <a:rPr lang="en-US" sz="6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Rocked ALT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90784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cover/>
      </p:transition>
    </mc:Choice>
    <mc:Fallback xmlns="">
      <p:transition spd="slow" advClick="0" advTm="2000">
        <p:cover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C059D9-B35F-7E4C-94F9-844C6AFF9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5944A9-94C5-2746-AD17-7DBFF76FB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333" y="365125"/>
            <a:ext cx="10918371" cy="1325563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Seize the Day!</a:t>
            </a:r>
            <a:endParaRPr lang="en-US" sz="7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37000"/>
                  </a:prstClr>
                </a:outerShdw>
              </a:effectLst>
              <a:latin typeface="Clearface Gothic LT 55 Roman" pitchFamily="2" charset="0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33" y="3064933"/>
            <a:ext cx="11255380" cy="3488266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Public support for clean energy is surging;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the world is ready for this!</a:t>
            </a:r>
          </a:p>
          <a:p>
            <a:endParaRPr lang="en-US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60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cover/>
      </p:transition>
    </mc:Choice>
    <mc:Fallback xmlns="">
      <p:transition spd="slow" advClick="0" advTm="5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71B30C3-CCE6-384D-B955-E2CD575DC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33" y="3064933"/>
            <a:ext cx="11255380" cy="3488266"/>
          </a:xfrm>
        </p:spPr>
        <p:txBody>
          <a:bodyPr>
            <a:noAutofit/>
          </a:bodyPr>
          <a:lstStyle/>
          <a:p>
            <a:r>
              <a:rPr lang="en-US" sz="4800" dirty="0">
                <a:latin typeface="Clearface Gothic LT 55 Roman" pitchFamily="2" charset="0"/>
              </a:rPr>
              <a:t> Over the last 24 years (excluding the </a:t>
            </a:r>
            <a:br>
              <a:rPr lang="en-US" sz="4800" dirty="0">
                <a:latin typeface="Clearface Gothic LT 55 Roman" pitchFamily="2" charset="0"/>
              </a:rPr>
            </a:br>
            <a:r>
              <a:rPr lang="en-US" sz="4800" dirty="0">
                <a:latin typeface="Clearface Gothic LT 55 Roman" pitchFamily="2" charset="0"/>
              </a:rPr>
              <a:t> Trump administration), US federal agencies</a:t>
            </a:r>
            <a:br>
              <a:rPr lang="en-US" sz="4800" dirty="0">
                <a:latin typeface="Clearface Gothic LT 55 Roman" pitchFamily="2" charset="0"/>
              </a:rPr>
            </a:br>
            <a:r>
              <a:rPr lang="en-US" sz="4800" dirty="0">
                <a:latin typeface="Clearface Gothic LT 55 Roman" pitchFamily="2" charset="0"/>
              </a:rPr>
              <a:t> have funded R &amp; D, and provided tax</a:t>
            </a:r>
            <a:br>
              <a:rPr lang="en-US" sz="4800" dirty="0">
                <a:latin typeface="Clearface Gothic LT 55 Roman" pitchFamily="2" charset="0"/>
              </a:rPr>
            </a:br>
            <a:r>
              <a:rPr lang="en-US" sz="4800" dirty="0">
                <a:latin typeface="Clearface Gothic LT 55 Roman" pitchFamily="2" charset="0"/>
              </a:rPr>
              <a:t> incentives for clean energy</a:t>
            </a:r>
            <a:endParaRPr lang="en-US" sz="4000" dirty="0">
              <a:latin typeface="Clearface Gothic LT 55 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31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fade/>
      </p:transition>
    </mc:Choice>
    <mc:Fallback xmlns="">
      <p:transition spd="slow" advClick="0" advTm="6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34E8F9-7504-834C-A563-B23FF7B31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33" y="3612631"/>
            <a:ext cx="11255380" cy="2940568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In Canada, $1 billion has recently been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allocated for innovation in clean energy</a:t>
            </a:r>
          </a:p>
          <a:p>
            <a:endParaRPr lang="en-US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6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>
        <p:fade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166BF0-BD98-BC45-AA4E-CCEF90B61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5944A9-94C5-2746-AD17-7DBFF76FB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333" y="365125"/>
            <a:ext cx="10918371" cy="1325563"/>
          </a:xfrm>
        </p:spPr>
        <p:txBody>
          <a:bodyPr>
            <a:normAutofit/>
          </a:bodyPr>
          <a:lstStyle/>
          <a:p>
            <a:r>
              <a:rPr lang="en-US" sz="7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Transition is Achievable</a:t>
            </a:r>
            <a:endParaRPr lang="en-US" sz="7200" dirty="0">
              <a:effectLst>
                <a:outerShdw blurRad="50800" dist="38100" dir="2700000" algn="tl" rotWithShape="0">
                  <a:prstClr val="black">
                    <a:alpha val="37000"/>
                  </a:prstClr>
                </a:outerShdw>
              </a:effectLst>
              <a:latin typeface="Clearface Gothic LT 55 Roman" pitchFamily="2" charset="0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33" y="2218267"/>
            <a:ext cx="11255380" cy="4334932"/>
          </a:xfrm>
        </p:spPr>
        <p:txBody>
          <a:bodyPr>
            <a:noAutofit/>
          </a:bodyPr>
          <a:lstStyle/>
          <a:p>
            <a:pPr>
              <a:spcBef>
                <a:spcPts val="1600"/>
              </a:spcBef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Companies can transition from burning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fossil fuels to on-site manufacturing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of value-added products</a:t>
            </a:r>
          </a:p>
          <a:p>
            <a:pPr>
              <a:spcBef>
                <a:spcPts val="2200"/>
              </a:spcBef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For example, coal producers can transition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to making carbon </a:t>
            </a:r>
            <a:r>
              <a:rPr lang="en-US" sz="48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fibre</a:t>
            </a:r>
            <a:endParaRPr lang="en-US" sz="4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64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00">
        <p:cover/>
      </p:transition>
    </mc:Choice>
    <mc:Fallback xmlns="">
      <p:transition spd="slow" advClick="0" advTm="11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7E61BD-1347-5844-9684-AB5AFE7227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33" y="3635565"/>
            <a:ext cx="11255380" cy="2917633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Current oil and gas economies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won’t be destroyed</a:t>
            </a:r>
            <a:r>
              <a:rPr lang="en-US" sz="4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, just redirected</a:t>
            </a:r>
          </a:p>
          <a:p>
            <a:endParaRPr lang="en-US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28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fade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8CE25CD-D818-1C49-B381-0105451A4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33" y="3734717"/>
            <a:ext cx="11255380" cy="2818481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Integrate support for clean energy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into Covid-19 recovery programs</a:t>
            </a:r>
          </a:p>
          <a:p>
            <a:endParaRPr lang="en-US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515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fade/>
      </p:transition>
    </mc:Choice>
    <mc:Fallback xmlns="">
      <p:transition spd="slow" advClick="0" advTm="4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89A84E-EB1C-6B41-BD14-E8F53CEA3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93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5944A9-94C5-2746-AD17-7DBFF76FB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333" y="365125"/>
            <a:ext cx="10918371" cy="1325563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Market Dynamics</a:t>
            </a:r>
            <a:endParaRPr lang="en-US" sz="7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37000"/>
                  </a:prstClr>
                </a:outerShdw>
              </a:effectLst>
              <a:latin typeface="Clearface Gothic LT 55 Roman" pitchFamily="2" charset="0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33" y="3162087"/>
            <a:ext cx="11255380" cy="3645107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Markets </a:t>
            </a:r>
            <a:r>
              <a:rPr lang="en-US" sz="48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favour</a:t>
            </a: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low-cost energy</a:t>
            </a:r>
          </a:p>
          <a:p>
            <a:pPr>
              <a:spcBef>
                <a:spcPts val="2200"/>
              </a:spcBef>
            </a:pP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Markets emphasize the long view; </a:t>
            </a:r>
            <a:b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aging coal plants are of decreasing value</a:t>
            </a:r>
          </a:p>
          <a:p>
            <a:endParaRPr lang="en-US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73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9000">
        <p:fade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C7601CC-5A7F-994C-AE8C-9AD01525B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33" y="3223990"/>
            <a:ext cx="11255380" cy="3600137"/>
          </a:xfrm>
        </p:spPr>
        <p:txBody>
          <a:bodyPr>
            <a:noAutofit/>
          </a:bodyPr>
          <a:lstStyle/>
          <a:p>
            <a:r>
              <a:rPr lang="en-US" sz="4800" dirty="0">
                <a:latin typeface="Clearface Gothic LT 55 Roman" pitchFamily="2" charset="0"/>
              </a:rPr>
              <a:t> Hydrogen is the future of clean energy</a:t>
            </a:r>
            <a:endParaRPr lang="en-US" sz="4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  <a:p>
            <a:pPr>
              <a:spcBef>
                <a:spcPts val="2200"/>
              </a:spcBef>
            </a:pPr>
            <a:r>
              <a:rPr lang="en-US" sz="4800" dirty="0">
                <a:latin typeface="Clearface Gothic LT 55 Roman" pitchFamily="2" charset="0"/>
              </a:rPr>
              <a:t> Investments in renewable resources </a:t>
            </a:r>
            <a:br>
              <a:rPr lang="en-US" sz="4800" dirty="0">
                <a:latin typeface="Clearface Gothic LT 55 Roman" pitchFamily="2" charset="0"/>
              </a:rPr>
            </a:br>
            <a:r>
              <a:rPr lang="en-US" sz="4800" dirty="0">
                <a:latin typeface="Clearface Gothic LT 55 Roman" pitchFamily="2" charset="0"/>
              </a:rPr>
              <a:t> represent the best return for investors</a:t>
            </a:r>
            <a:endParaRPr lang="en-US" sz="4000" dirty="0">
              <a:solidFill>
                <a:schemeClr val="bg1"/>
              </a:solidFill>
              <a:latin typeface="Clearface Gothic LT 55 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3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fade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9DD1826-66B8-A34F-84E1-9E3005722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5944A9-94C5-2746-AD17-7DBFF76FB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333" y="365125"/>
            <a:ext cx="10918371" cy="1325563"/>
          </a:xfrm>
        </p:spPr>
        <p:txBody>
          <a:bodyPr>
            <a:normAutofit/>
          </a:bodyPr>
          <a:lstStyle/>
          <a:p>
            <a:r>
              <a:rPr lang="en-US" sz="7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The Next Steps</a:t>
            </a:r>
            <a:endParaRPr lang="en-US" sz="7200" dirty="0">
              <a:effectLst>
                <a:outerShdw blurRad="50800" dist="38100" dir="2700000" algn="tl" rotWithShape="0">
                  <a:prstClr val="black">
                    <a:alpha val="37000"/>
                  </a:prstClr>
                </a:outerShdw>
              </a:effectLst>
              <a:latin typeface="Clearface Gothic LT 55 Roman" pitchFamily="2" charset="0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33" y="2302934"/>
            <a:ext cx="11255380" cy="4250266"/>
          </a:xfrm>
          <a:effectLst/>
        </p:spPr>
        <p:txBody>
          <a:bodyPr>
            <a:noAutofit/>
          </a:bodyPr>
          <a:lstStyle/>
          <a:p>
            <a:r>
              <a:rPr lang="en-US" sz="4800" dirty="0">
                <a:latin typeface="Clearface Gothic LT 55 Roman" pitchFamily="2" charset="0"/>
              </a:rPr>
              <a:t> Secure start-up investment capital </a:t>
            </a:r>
            <a:br>
              <a:rPr lang="en-US" sz="4800" dirty="0">
                <a:latin typeface="Clearface Gothic LT 55 Roman" pitchFamily="2" charset="0"/>
              </a:rPr>
            </a:br>
            <a:r>
              <a:rPr lang="en-US" sz="4800" dirty="0">
                <a:latin typeface="Clearface Gothic LT 55 Roman" pitchFamily="2" charset="0"/>
              </a:rPr>
              <a:t> of $10 million</a:t>
            </a:r>
            <a:br>
              <a:rPr lang="en-US" sz="4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endParaRPr lang="en-US" sz="4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  <a:p>
            <a:r>
              <a:rPr lang="en-US" sz="4800" dirty="0">
                <a:latin typeface="Clearface Gothic LT 55 Roman" pitchFamily="2" charset="0"/>
              </a:rPr>
              <a:t> Secure strategic project site, </a:t>
            </a:r>
            <a:br>
              <a:rPr lang="en-US" sz="4800" dirty="0">
                <a:latin typeface="Clearface Gothic LT 55 Roman" pitchFamily="2" charset="0"/>
              </a:rPr>
            </a:br>
            <a:r>
              <a:rPr lang="en-US" sz="4800" dirty="0">
                <a:latin typeface="Clearface Gothic LT 55 Roman" pitchFamily="2" charset="0"/>
              </a:rPr>
              <a:t> preferably near sea water</a:t>
            </a:r>
          </a:p>
          <a:p>
            <a:endParaRPr lang="en-US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30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cover/>
      </p:transition>
    </mc:Choice>
    <mc:Fallback xmlns="">
      <p:transition spd="slow" advClick="0" advTm="8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70151A-044F-3B40-BE01-BBC6842BD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229922" cy="6858001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33" y="1763290"/>
            <a:ext cx="11255380" cy="4250266"/>
          </a:xfrm>
          <a:effectLst/>
        </p:spPr>
        <p:txBody>
          <a:bodyPr>
            <a:noAutofit/>
          </a:bodyPr>
          <a:lstStyle/>
          <a:p>
            <a:r>
              <a:rPr lang="en-US" sz="4800" dirty="0">
                <a:latin typeface="Clearface Gothic LT 55 Roman" pitchFamily="2" charset="0"/>
              </a:rPr>
              <a:t> Incorporate rental properties on the site </a:t>
            </a:r>
            <a:br>
              <a:rPr lang="en-US" sz="4800" dirty="0">
                <a:latin typeface="Clearface Gothic LT 55 Roman" pitchFamily="2" charset="0"/>
              </a:rPr>
            </a:br>
            <a:r>
              <a:rPr lang="en-US" sz="4800" dirty="0">
                <a:latin typeface="Clearface Gothic LT 55 Roman" pitchFamily="2" charset="0"/>
              </a:rPr>
              <a:t> to subsidize the operation until it can</a:t>
            </a:r>
            <a:br>
              <a:rPr lang="en-US" sz="4800" dirty="0">
                <a:latin typeface="Clearface Gothic LT 55 Roman" pitchFamily="2" charset="0"/>
              </a:rPr>
            </a:br>
            <a:r>
              <a:rPr lang="en-US" sz="4800" dirty="0">
                <a:latin typeface="Clearface Gothic LT 55 Roman" pitchFamily="2" charset="0"/>
              </a:rPr>
              <a:t> generate its own income</a:t>
            </a:r>
            <a:br>
              <a:rPr lang="en-US" sz="4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endParaRPr lang="en-US" sz="4800" dirty="0">
              <a:latin typeface="Clearface Gothic LT 55 Roman" pitchFamily="2" charset="0"/>
            </a:endParaRPr>
          </a:p>
          <a:p>
            <a:r>
              <a:rPr lang="en-US" sz="4800" dirty="0">
                <a:latin typeface="Clearface Gothic LT 55 Roman" pitchFamily="2" charset="0"/>
              </a:rPr>
              <a:t> Develop &amp; display as many variations </a:t>
            </a:r>
            <a:br>
              <a:rPr lang="en-US" sz="4800" dirty="0">
                <a:latin typeface="Clearface Gothic LT 55 Roman" pitchFamily="2" charset="0"/>
              </a:rPr>
            </a:br>
            <a:r>
              <a:rPr lang="en-US" sz="4800" dirty="0">
                <a:latin typeface="Clearface Gothic LT 55 Roman" pitchFamily="2" charset="0"/>
              </a:rPr>
              <a:t> of the process as possible</a:t>
            </a:r>
          </a:p>
          <a:p>
            <a:endParaRPr lang="en-US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81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95A760D-6E19-1C41-86E6-E0F05351C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33" y="2302934"/>
            <a:ext cx="11255380" cy="4250266"/>
          </a:xfrm>
          <a:effectLst/>
        </p:spPr>
        <p:txBody>
          <a:bodyPr>
            <a:noAutofit/>
          </a:bodyPr>
          <a:lstStyle/>
          <a:p>
            <a:r>
              <a:rPr lang="en-US" sz="4800" dirty="0">
                <a:latin typeface="Clearface Gothic LT 55 Roman" pitchFamily="2" charset="0"/>
              </a:rPr>
              <a:t> Formalize global patent status </a:t>
            </a:r>
            <a:br>
              <a:rPr lang="en-US" sz="4800" dirty="0">
                <a:latin typeface="Clearface Gothic LT 55 Roman" pitchFamily="2" charset="0"/>
              </a:rPr>
            </a:br>
            <a:r>
              <a:rPr lang="en-US" sz="4800" dirty="0">
                <a:latin typeface="Clearface Gothic LT 55 Roman" pitchFamily="2" charset="0"/>
              </a:rPr>
              <a:t> (currently pending)</a:t>
            </a:r>
            <a:br>
              <a:rPr lang="en-US" sz="4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</a:br>
            <a:endParaRPr lang="en-US" sz="4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  <a:p>
            <a:r>
              <a:rPr lang="en-US" sz="4800" dirty="0">
                <a:latin typeface="Clearface Gothic LT 55 Roman" pitchFamily="2" charset="0"/>
              </a:rPr>
              <a:t> Use accumulated data to generate more </a:t>
            </a:r>
            <a:br>
              <a:rPr lang="en-US" sz="4800" dirty="0">
                <a:latin typeface="Clearface Gothic LT 55 Roman" pitchFamily="2" charset="0"/>
              </a:rPr>
            </a:br>
            <a:r>
              <a:rPr lang="en-US" sz="4800" dirty="0">
                <a:latin typeface="Clearface Gothic LT 55 Roman" pitchFamily="2" charset="0"/>
              </a:rPr>
              <a:t> capital and prove sustainability</a:t>
            </a:r>
          </a:p>
        </p:txBody>
      </p:sp>
    </p:spTree>
    <p:extLst>
      <p:ext uri="{BB962C8B-B14F-4D97-AF65-F5344CB8AC3E}">
        <p14:creationId xmlns:p14="http://schemas.microsoft.com/office/powerpoint/2010/main" val="192807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9000">
        <p:fade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6EBD3FE-7C09-FF45-978F-3FE635F90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" y="0"/>
            <a:ext cx="1218665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3B11C5-ED08-AF48-9869-ABC7E0308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34" y="1992856"/>
            <a:ext cx="11272604" cy="1829636"/>
          </a:xfrm>
        </p:spPr>
        <p:txBody>
          <a:bodyPr>
            <a:norm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Rocked ALT" pitchFamily="2" charset="0"/>
              </a:rPr>
              <a:t>Be part of</a:t>
            </a:r>
            <a:r>
              <a:rPr lang="en-US" sz="8000" spc="6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Rocked ALT" pitchFamily="2" charset="0"/>
              </a:rPr>
              <a:t> </a:t>
            </a:r>
            <a:r>
              <a:rPr lang="en-US" sz="80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Rocked ALT" pitchFamily="2" charset="0"/>
              </a:rPr>
              <a:t>t</a:t>
            </a:r>
            <a:r>
              <a:rPr lang="en-US" sz="8000" spc="-3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Rocked ALT" pitchFamily="2" charset="0"/>
              </a:rPr>
              <a:t> </a:t>
            </a:r>
            <a:r>
              <a:rPr lang="en-US" sz="80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Rocked ALT" pitchFamily="2" charset="0"/>
              </a:rPr>
              <a:t>he solution</a:t>
            </a:r>
            <a:r>
              <a:rPr lang="en-US" sz="880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Rocked ALT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7277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cover/>
      </p:transition>
    </mc:Choice>
    <mc:Fallback xmlns="">
      <p:transition spd="slow" advClick="0" advTm="3000">
        <p:cover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52E0160-28EA-454C-85AD-3D1BCBA02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6656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E2CC0-581E-0F4A-A9B2-BD3FF573A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6265"/>
            <a:ext cx="10773578" cy="5350698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400"/>
              </a:spcBef>
              <a:spcAft>
                <a:spcPts val="4200"/>
              </a:spcAft>
              <a:buNone/>
            </a:pPr>
            <a:r>
              <a:rPr lang="en-US" sz="6000" dirty="0">
                <a:latin typeface="Clearface Gothic LT 55 Roman" pitchFamily="2" charset="0"/>
              </a:rPr>
              <a:t>Participate in this </a:t>
            </a:r>
            <a:br>
              <a:rPr lang="en-US" sz="6000" dirty="0">
                <a:latin typeface="Clearface Gothic LT 55 Roman" pitchFamily="2" charset="0"/>
              </a:rPr>
            </a:br>
            <a:r>
              <a:rPr lang="en-US" sz="6000" dirty="0">
                <a:latin typeface="Clearface Gothic LT 55 Roman" pitchFamily="2" charset="0"/>
              </a:rPr>
              <a:t>innovative venture!</a:t>
            </a:r>
          </a:p>
          <a:p>
            <a:pPr marL="0" indent="0" algn="ctr">
              <a:spcBef>
                <a:spcPts val="400"/>
              </a:spcBef>
              <a:spcAft>
                <a:spcPts val="3600"/>
              </a:spcAft>
              <a:buNone/>
            </a:pPr>
            <a:r>
              <a:rPr lang="en-US" sz="6000" dirty="0">
                <a:latin typeface="Rocked ALT" pitchFamily="2" charset="0"/>
              </a:rPr>
              <a:t>Buy equity shares today.</a:t>
            </a:r>
          </a:p>
          <a:p>
            <a:pPr marL="0" indent="0" algn="ctr">
              <a:spcBef>
                <a:spcPts val="400"/>
              </a:spcBef>
              <a:spcAft>
                <a:spcPts val="3600"/>
              </a:spcAft>
              <a:buNone/>
            </a:pPr>
            <a:r>
              <a:rPr lang="en-US" sz="6000" dirty="0">
                <a:latin typeface="Clearface Gothic LT 55 Roman" pitchFamily="2" charset="0"/>
              </a:rPr>
              <a:t>For more information ...</a:t>
            </a:r>
          </a:p>
        </p:txBody>
      </p:sp>
    </p:spTree>
    <p:extLst>
      <p:ext uri="{BB962C8B-B14F-4D97-AF65-F5344CB8AC3E}">
        <p14:creationId xmlns:p14="http://schemas.microsoft.com/office/powerpoint/2010/main" val="105728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00">
        <p:fade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565494-E507-9F46-8DD3-5B02900D6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" y="0"/>
            <a:ext cx="12186656" cy="685800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6F28E5-2300-0B4C-9EB4-64CB9A68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33" y="3572932"/>
            <a:ext cx="11255380" cy="298026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Visit </a:t>
            </a:r>
            <a:r>
              <a:rPr lang="en-US" sz="4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</a:t>
            </a:r>
            <a:r>
              <a:rPr lang="en-US" sz="5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paladincleanenergy</a:t>
            </a:r>
            <a:r>
              <a:rPr lang="en-US" sz="4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endParaRPr lang="en-US" sz="4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  <a:p>
            <a:pPr>
              <a:lnSpc>
                <a:spcPct val="100000"/>
              </a:lnSpc>
            </a:pPr>
            <a:r>
              <a:rPr lang="en-US" sz="4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Email </a:t>
            </a:r>
            <a:r>
              <a:rPr lang="en-US" sz="4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paladin@sasktel.net</a:t>
            </a:r>
            <a:endParaRPr lang="en-US" sz="4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  <a:p>
            <a:pPr>
              <a:lnSpc>
                <a:spcPct val="100000"/>
              </a:lnSpc>
            </a:pPr>
            <a:r>
              <a:rPr lang="en-US" sz="4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learface Gothic LT 55 Roman" pitchFamily="2" charset="0"/>
              </a:rPr>
              <a:t> Phone 1.306.536.1567</a:t>
            </a:r>
          </a:p>
          <a:p>
            <a:endParaRPr lang="en-US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learface Gothic LT 55 Rom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63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pull/>
      </p:transition>
    </mc:Choice>
    <mc:Fallback xmlns="">
      <p:transition spd="slow" advClick="0" advTm="200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{B6F935C8-9C38-9847-854F-1341A19BDF71}tf10001067</Template>
  <TotalTime>2309</TotalTime>
  <Words>855</Words>
  <Application>Microsoft Macintosh PowerPoint</Application>
  <PresentationFormat>Widescreen</PresentationFormat>
  <Paragraphs>125</Paragraphs>
  <Slides>41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Calibri</vt:lpstr>
      <vt:lpstr>Calibri Light</vt:lpstr>
      <vt:lpstr>Clearface Gothic LT 55 Roman</vt:lpstr>
      <vt:lpstr>Rocked ALT</vt:lpstr>
      <vt:lpstr>Office Theme</vt:lpstr>
      <vt:lpstr>PowerPoint Presentation</vt:lpstr>
      <vt:lpstr>PowerPoint Presentation</vt:lpstr>
      <vt:lpstr>PowerPoint Presentation</vt:lpstr>
      <vt:lpstr>Earth: Our Common Home</vt:lpstr>
      <vt:lpstr>The Down Side</vt:lpstr>
      <vt:lpstr>PowerPoint Presentation</vt:lpstr>
      <vt:lpstr>The Result</vt:lpstr>
      <vt:lpstr>PowerPoint Presentation</vt:lpstr>
      <vt:lpstr>We all want to make a difference.</vt:lpstr>
      <vt:lpstr>Fossil Fuels …</vt:lpstr>
      <vt:lpstr>Fossil Fuels …</vt:lpstr>
      <vt:lpstr>The Perfect Solution?</vt:lpstr>
      <vt:lpstr>Our Concept:</vt:lpstr>
      <vt:lpstr>PowerPoint Presentation</vt:lpstr>
      <vt:lpstr>PowerPoint Presentation</vt:lpstr>
      <vt:lpstr>Hydrogen is the Key</vt:lpstr>
      <vt:lpstr>PowerPoint Presentation</vt:lpstr>
      <vt:lpstr>Our process can power anything and everything.</vt:lpstr>
      <vt:lpstr>Hydrogen Fuel Cells in Vehicles</vt:lpstr>
      <vt:lpstr>Ag &amp; Industrial Operations</vt:lpstr>
      <vt:lpstr>Added Value</vt:lpstr>
      <vt:lpstr>Everyone is a potential customer!</vt:lpstr>
      <vt:lpstr>The Process</vt:lpstr>
      <vt:lpstr>PowerPoint Presentation</vt:lpstr>
      <vt:lpstr>The Benefits</vt:lpstr>
      <vt:lpstr>The Benefits</vt:lpstr>
      <vt:lpstr>Would you rather lead  or be left behind ?</vt:lpstr>
      <vt:lpstr>Seize the Day!</vt:lpstr>
      <vt:lpstr>PowerPoint Presentation</vt:lpstr>
      <vt:lpstr>PowerPoint Presentation</vt:lpstr>
      <vt:lpstr>Transition is Achievable</vt:lpstr>
      <vt:lpstr>PowerPoint Presentation</vt:lpstr>
      <vt:lpstr>PowerPoint Presentation</vt:lpstr>
      <vt:lpstr>Market Dynamics</vt:lpstr>
      <vt:lpstr>PowerPoint Presentation</vt:lpstr>
      <vt:lpstr>The Next Steps</vt:lpstr>
      <vt:lpstr>PowerPoint Presentation</vt:lpstr>
      <vt:lpstr>PowerPoint Presentation</vt:lpstr>
      <vt:lpstr>Be part of t he solution!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Verret</dc:creator>
  <cp:lastModifiedBy>Claire Verret</cp:lastModifiedBy>
  <cp:revision>130</cp:revision>
  <dcterms:created xsi:type="dcterms:W3CDTF">2021-01-24T22:59:58Z</dcterms:created>
  <dcterms:modified xsi:type="dcterms:W3CDTF">2021-02-15T20:48:06Z</dcterms:modified>
</cp:coreProperties>
</file>